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2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74" r:id="rId10"/>
    <p:sldId id="264" r:id="rId11"/>
    <p:sldId id="265" r:id="rId12"/>
    <p:sldId id="280" r:id="rId13"/>
    <p:sldId id="266" r:id="rId14"/>
    <p:sldId id="267" r:id="rId15"/>
    <p:sldId id="268" r:id="rId16"/>
    <p:sldId id="269" r:id="rId17"/>
    <p:sldId id="282" r:id="rId18"/>
    <p:sldId id="270" r:id="rId19"/>
    <p:sldId id="271" r:id="rId20"/>
    <p:sldId id="272" r:id="rId21"/>
    <p:sldId id="273" r:id="rId22"/>
    <p:sldId id="283" r:id="rId23"/>
    <p:sldId id="275" r:id="rId24"/>
    <p:sldId id="276" r:id="rId25"/>
    <p:sldId id="277" r:id="rId26"/>
    <p:sldId id="278" r:id="rId27"/>
    <p:sldId id="279" r:id="rId28"/>
  </p:sldIdLst>
  <p:sldSz cx="9144000" cy="5143500" type="screen16x9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3741" autoAdjust="0"/>
  </p:normalViewPr>
  <p:slideViewPr>
    <p:cSldViewPr snapToGrid="0" snapToObjects="1">
      <p:cViewPr varScale="1">
        <p:scale>
          <a:sx n="88" d="100"/>
          <a:sy n="88" d="100"/>
        </p:scale>
        <p:origin x="660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microsoft.com/office/2016/11/relationships/changesInfo" Target="changesInfos/changesInfo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Relationship Id="rId8" Type="http://schemas.openxmlformats.org/officeDocument/2006/relationships/slide" Target="slides/slide7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alaje Sankar" userId="79e865ac5b78380e" providerId="LiveId" clId="{E404FD7E-9C1B-43BE-A8B5-8EF26918C53C}"/>
    <pc:docChg chg="modSld">
      <pc:chgData name="Balaje Sankar" userId="79e865ac5b78380e" providerId="LiveId" clId="{E404FD7E-9C1B-43BE-A8B5-8EF26918C53C}" dt="2026-03-22T15:22:36.273" v="30" actId="20577"/>
      <pc:docMkLst>
        <pc:docMk/>
      </pc:docMkLst>
      <pc:sldChg chg="modSp mod">
        <pc:chgData name="Balaje Sankar" userId="79e865ac5b78380e" providerId="LiveId" clId="{E404FD7E-9C1B-43BE-A8B5-8EF26918C53C}" dt="2026-03-22T15:22:36.273" v="30" actId="20577"/>
        <pc:sldMkLst>
          <pc:docMk/>
          <pc:sldMk cId="0" sldId="256"/>
        </pc:sldMkLst>
        <pc:spChg chg="mod">
          <ac:chgData name="Balaje Sankar" userId="79e865ac5b78380e" providerId="LiveId" clId="{E404FD7E-9C1B-43BE-A8B5-8EF26918C53C}" dt="2026-03-22T15:22:26.181" v="13" actId="20577"/>
          <ac:spMkLst>
            <pc:docMk/>
            <pc:sldMk cId="0" sldId="256"/>
            <ac:spMk id="10" creationId="{00000000-0000-0000-0000-000000000000}"/>
          </ac:spMkLst>
        </pc:spChg>
        <pc:spChg chg="mod">
          <ac:chgData name="Balaje Sankar" userId="79e865ac5b78380e" providerId="LiveId" clId="{E404FD7E-9C1B-43BE-A8B5-8EF26918C53C}" dt="2026-03-22T15:22:36.273" v="30" actId="20577"/>
          <ac:spMkLst>
            <pc:docMk/>
            <pc:sldMk cId="0" sldId="256"/>
            <ac:spMk id="11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556483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EE6D98-02A1-79D2-CEBD-7157A90544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68A0E0D-BBD9-209F-1B81-B0C96B2C0CA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9B4833C-0187-4119-05B4-7095E1BFFEB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E717DF-2A03-727F-2AF0-C8C14E6614E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03104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07643D-EBB6-B741-0ED5-591840D558F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C3F6E1E-5047-10FF-8FAA-DEF4E01717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0E2F4AD-FB8E-A103-C7B8-F0A31105BDE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0194E3D-7A50-3430-E290-A06B513E76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8017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 4"/>
          <p:cNvSpPr/>
          <p:nvPr/>
        </p:nvSpPr>
        <p:spPr>
          <a:xfrm>
            <a:off x="6400800" y="1645920"/>
            <a:ext cx="256032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400" dirty="0">
                <a:solidFill>
                  <a:srgbClr val="E8EDF2"/>
                </a:solidFill>
              </a:rPr>
              <a:t>+ WSL2</a:t>
            </a:r>
            <a:endParaRPr lang="en-US" sz="1400" dirty="0"/>
          </a:p>
        </p:txBody>
      </p:sp>
      <p:sp>
        <p:nvSpPr>
          <p:cNvPr id="7" name="Text 5"/>
          <p:cNvSpPr/>
          <p:nvPr/>
        </p:nvSpPr>
        <p:spPr>
          <a:xfrm>
            <a:off x="457199" y="1421544"/>
            <a:ext cx="7815943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30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Running FreeBSD on WSL2 Without Modifying FreeBSD – Working Implementation</a:t>
            </a:r>
            <a:endParaRPr lang="en-US" sz="3000" dirty="0"/>
          </a:p>
          <a:p>
            <a:pPr marL="0" indent="0">
              <a:buNone/>
            </a:pPr>
            <a:endParaRPr lang="en-US" sz="3000" dirty="0"/>
          </a:p>
        </p:txBody>
      </p:sp>
      <p:sp>
        <p:nvSpPr>
          <p:cNvPr id="9" name="Shape 7"/>
          <p:cNvSpPr/>
          <p:nvPr/>
        </p:nvSpPr>
        <p:spPr>
          <a:xfrm>
            <a:off x="457200" y="2788920"/>
            <a:ext cx="5029200" cy="45720"/>
          </a:xfrm>
          <a:prstGeom prst="rect">
            <a:avLst/>
          </a:prstGeom>
          <a:solidFill>
            <a:schemeClr val="tx1"/>
          </a:solidFill>
          <a:ln w="12700">
            <a:solidFill>
              <a:srgbClr val="2E6B9E"/>
            </a:solidFill>
            <a:prstDash val="solid"/>
          </a:ln>
        </p:spPr>
      </p:sp>
      <p:sp>
        <p:nvSpPr>
          <p:cNvPr id="10" name="Text 8"/>
          <p:cNvSpPr/>
          <p:nvPr/>
        </p:nvSpPr>
        <p:spPr>
          <a:xfrm>
            <a:off x="457200" y="297180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Balaje Sankar </a:t>
            </a:r>
            <a:endParaRPr lang="en-US" sz="1600" dirty="0"/>
          </a:p>
        </p:txBody>
      </p:sp>
      <p:sp>
        <p:nvSpPr>
          <p:cNvPr id="11" name="Text 9"/>
          <p:cNvSpPr/>
          <p:nvPr/>
        </p:nvSpPr>
        <p:spPr>
          <a:xfrm>
            <a:off x="457200" y="3383280"/>
            <a:ext cx="5943600" cy="3657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400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AsiaBSDCon</a:t>
            </a:r>
            <a:r>
              <a:rPr lang="en-US" sz="14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2026 Taipei, Taiwan</a:t>
            </a:r>
            <a:endParaRPr lang="en-US" sz="14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E5C6EDC-6274-6A99-4E30-87997F743507}"/>
              </a:ext>
            </a:extLst>
          </p:cNvPr>
          <p:cNvSpPr txBox="1"/>
          <p:nvPr/>
        </p:nvSpPr>
        <p:spPr>
          <a:xfrm>
            <a:off x="457200" y="2346785"/>
            <a:ext cx="223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 Work In Progress</a:t>
            </a:r>
            <a:endParaRPr lang="en-IN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137160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Virtualization Layer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548640" y="256032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Running FreeBSD as a first-class HCS guest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438"/>
          </a:solidFill>
          <a:ln w="12700">
            <a:solidFill>
              <a:srgbClr val="1624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Virtualization Layer — Host Compute Service (HCS)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822960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WSL2 uses HCS API (JSON) — not traditional Hyper-V management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HCS config: CPU, memory, devices, boot params in a single document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FreeBSD runs from a complete VHDX: bootloader + kernel + rootfs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HCS attaches VHDX as SCSI; wires up serial port and hvsock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Boot is bare-metal identical — standard freebsd-update works unchanged</a:t>
            </a:r>
            <a:endParaRPr lang="en-US" sz="1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6B873A12-3267-DFA5-3BF0-05F8063D62A7}"/>
              </a:ext>
            </a:extLst>
          </p:cNvPr>
          <p:cNvSpPr txBox="1"/>
          <p:nvPr/>
        </p:nvSpPr>
        <p:spPr>
          <a:xfrm>
            <a:off x="215153" y="470496"/>
            <a:ext cx="3888121" cy="4355038"/>
          </a:xfrm>
          <a:prstGeom prst="rect">
            <a:avLst/>
          </a:prstGeom>
          <a:noFill/>
          <a:ln>
            <a:solidFill>
              <a:srgbClr val="334466"/>
            </a:solidFill>
          </a:ln>
        </p:spPr>
        <p:txBody>
          <a:bodyPr wrap="square">
            <a:spAutoFit/>
          </a:bodyPr>
          <a:lstStyle/>
          <a:p>
            <a:r>
              <a:rPr lang="en-IN" sz="700" dirty="0">
                <a:latin typeface="Cascadia Mono" panose="020B0609020000020004" pitchFamily="49" charset="0"/>
              </a:rPr>
              <a:t>{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"</a:t>
            </a:r>
            <a:r>
              <a:rPr lang="en-IN" sz="700" dirty="0" err="1">
                <a:latin typeface="Cascadia Mono" panose="020B0609020000020004" pitchFamily="49" charset="0"/>
              </a:rPr>
              <a:t>Owner":"WSL</a:t>
            </a:r>
            <a:r>
              <a:rPr lang="en-IN" sz="700" dirty="0">
                <a:latin typeface="Cascadia Mono" panose="020B0609020000020004" pitchFamily="49" charset="0"/>
              </a:rPr>
              <a:t>",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"</a:t>
            </a:r>
            <a:r>
              <a:rPr lang="en-IN" sz="700" dirty="0" err="1">
                <a:latin typeface="Cascadia Mono" panose="020B0609020000020004" pitchFamily="49" charset="0"/>
              </a:rPr>
              <a:t>SchemaVersion</a:t>
            </a:r>
            <a:r>
              <a:rPr lang="en-IN" sz="700" dirty="0">
                <a:latin typeface="Cascadia Mono" panose="020B0609020000020004" pitchFamily="49" charset="0"/>
              </a:rPr>
              <a:t>":{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"Major":2,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"Minor":3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},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"</a:t>
            </a:r>
            <a:r>
              <a:rPr lang="en-IN" sz="700" dirty="0" err="1">
                <a:latin typeface="Cascadia Mono" panose="020B0609020000020004" pitchFamily="49" charset="0"/>
              </a:rPr>
              <a:t>ShouldTerminateOnLastHandleClosed</a:t>
            </a:r>
            <a:r>
              <a:rPr lang="en-IN" sz="700" dirty="0">
                <a:latin typeface="Cascadia Mono" panose="020B0609020000020004" pitchFamily="49" charset="0"/>
              </a:rPr>
              <a:t>":true,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"</a:t>
            </a:r>
            <a:r>
              <a:rPr lang="en-IN" sz="700" dirty="0" err="1">
                <a:latin typeface="Cascadia Mono" panose="020B0609020000020004" pitchFamily="49" charset="0"/>
              </a:rPr>
              <a:t>VirtualMachine</a:t>
            </a:r>
            <a:r>
              <a:rPr lang="en-IN" sz="700" dirty="0">
                <a:latin typeface="Cascadia Mono" panose="020B0609020000020004" pitchFamily="49" charset="0"/>
              </a:rPr>
              <a:t>":{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"Chipset":{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"</a:t>
            </a:r>
            <a:r>
              <a:rPr lang="en-IN" sz="700" dirty="0" err="1">
                <a:latin typeface="Cascadia Mono" panose="020B0609020000020004" pitchFamily="49" charset="0"/>
              </a:rPr>
              <a:t>Uefi</a:t>
            </a:r>
            <a:r>
              <a:rPr lang="en-IN" sz="700" dirty="0">
                <a:latin typeface="Cascadia Mono" panose="020B0609020000020004" pitchFamily="49" charset="0"/>
              </a:rPr>
              <a:t>":{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   "</a:t>
            </a:r>
            <a:r>
              <a:rPr lang="en-IN" sz="700" dirty="0" err="1">
                <a:latin typeface="Cascadia Mono" panose="020B0609020000020004" pitchFamily="49" charset="0"/>
              </a:rPr>
              <a:t>BootThis</a:t>
            </a:r>
            <a:r>
              <a:rPr lang="en-IN" sz="700" dirty="0">
                <a:latin typeface="Cascadia Mono" panose="020B0609020000020004" pitchFamily="49" charset="0"/>
              </a:rPr>
              <a:t>":{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      "</a:t>
            </a:r>
            <a:r>
              <a:rPr lang="en-IN" sz="700" dirty="0" err="1">
                <a:latin typeface="Cascadia Mono" panose="020B0609020000020004" pitchFamily="49" charset="0"/>
              </a:rPr>
              <a:t>DevicePath</a:t>
            </a:r>
            <a:r>
              <a:rPr lang="en-IN" sz="700" dirty="0">
                <a:latin typeface="Cascadia Mono" panose="020B0609020000020004" pitchFamily="49" charset="0"/>
              </a:rPr>
              <a:t>":"Primary disk",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      "DiskNumber":0,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      "</a:t>
            </a:r>
            <a:r>
              <a:rPr lang="en-IN" sz="700" dirty="0" err="1">
                <a:latin typeface="Cascadia Mono" panose="020B0609020000020004" pitchFamily="49" charset="0"/>
              </a:rPr>
              <a:t>DeviceType</a:t>
            </a:r>
            <a:r>
              <a:rPr lang="en-IN" sz="700" dirty="0">
                <a:latin typeface="Cascadia Mono" panose="020B0609020000020004" pitchFamily="49" charset="0"/>
              </a:rPr>
              <a:t>":"</a:t>
            </a:r>
            <a:r>
              <a:rPr lang="en-IN" sz="700" dirty="0" err="1">
                <a:latin typeface="Cascadia Mono" panose="020B0609020000020004" pitchFamily="49" charset="0"/>
              </a:rPr>
              <a:t>ScsiDrive</a:t>
            </a:r>
            <a:r>
              <a:rPr lang="en-IN" sz="700" dirty="0">
                <a:latin typeface="Cascadia Mono" panose="020B0609020000020004" pitchFamily="49" charset="0"/>
              </a:rPr>
              <a:t>"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   }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}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},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"</a:t>
            </a:r>
            <a:r>
              <a:rPr lang="en-IN" sz="700" dirty="0" err="1">
                <a:latin typeface="Cascadia Mono" panose="020B0609020000020004" pitchFamily="49" charset="0"/>
              </a:rPr>
              <a:t>ComputeTopology</a:t>
            </a:r>
            <a:r>
              <a:rPr lang="en-IN" sz="700" dirty="0">
                <a:latin typeface="Cascadia Mono" panose="020B0609020000020004" pitchFamily="49" charset="0"/>
              </a:rPr>
              <a:t>":{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"Memory":{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   "</a:t>
            </a:r>
            <a:r>
              <a:rPr lang="en-IN" sz="700" dirty="0" err="1">
                <a:latin typeface="Cascadia Mono" panose="020B0609020000020004" pitchFamily="49" charset="0"/>
              </a:rPr>
              <a:t>AllowOvercommit</a:t>
            </a:r>
            <a:r>
              <a:rPr lang="en-IN" sz="700" dirty="0">
                <a:latin typeface="Cascadia Mono" panose="020B0609020000020004" pitchFamily="49" charset="0"/>
              </a:rPr>
              <a:t>":true,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   "</a:t>
            </a:r>
            <a:r>
              <a:rPr lang="en-IN" sz="700" dirty="0" err="1">
                <a:latin typeface="Cascadia Mono" panose="020B0609020000020004" pitchFamily="49" charset="0"/>
              </a:rPr>
              <a:t>BackingPageSize</a:t>
            </a:r>
            <a:r>
              <a:rPr lang="en-IN" sz="700" dirty="0">
                <a:latin typeface="Cascadia Mono" panose="020B0609020000020004" pitchFamily="49" charset="0"/>
              </a:rPr>
              <a:t>":"Small",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   "DirectMapFaultClusterSizeShift":4,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   "</a:t>
            </a:r>
            <a:r>
              <a:rPr lang="en-IN" sz="700" dirty="0" err="1">
                <a:latin typeface="Cascadia Mono" panose="020B0609020000020004" pitchFamily="49" charset="0"/>
              </a:rPr>
              <a:t>EnableColdDiscardHint</a:t>
            </a:r>
            <a:r>
              <a:rPr lang="en-IN" sz="700" dirty="0">
                <a:latin typeface="Cascadia Mono" panose="020B0609020000020004" pitchFamily="49" charset="0"/>
              </a:rPr>
              <a:t>":true,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   "</a:t>
            </a:r>
            <a:r>
              <a:rPr lang="en-IN" sz="700" dirty="0" err="1">
                <a:latin typeface="Cascadia Mono" panose="020B0609020000020004" pitchFamily="49" charset="0"/>
              </a:rPr>
              <a:t>EnableDeferredCommit</a:t>
            </a:r>
            <a:r>
              <a:rPr lang="en-IN" sz="700" dirty="0">
                <a:latin typeface="Cascadia Mono" panose="020B0609020000020004" pitchFamily="49" charset="0"/>
              </a:rPr>
              <a:t>":true,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   "FaultClusterSizeShift":4,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   "HighMmioBaseInMB":40958,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   "HighMmioGapInMB":24578,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   "SizeInMB":3360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},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"Processor":{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   "Count":2,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   "</a:t>
            </a:r>
            <a:r>
              <a:rPr lang="en-IN" sz="700" dirty="0" err="1">
                <a:latin typeface="Cascadia Mono" panose="020B0609020000020004" pitchFamily="49" charset="0"/>
              </a:rPr>
              <a:t>EnablePerfmonLbr</a:t>
            </a:r>
            <a:r>
              <a:rPr lang="en-IN" sz="700" dirty="0">
                <a:latin typeface="Cascadia Mono" panose="020B0609020000020004" pitchFamily="49" charset="0"/>
              </a:rPr>
              <a:t>":false,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   "</a:t>
            </a:r>
            <a:r>
              <a:rPr lang="en-IN" sz="700" dirty="0" err="1">
                <a:latin typeface="Cascadia Mono" panose="020B0609020000020004" pitchFamily="49" charset="0"/>
              </a:rPr>
              <a:t>EnablePerfmonPmu</a:t>
            </a:r>
            <a:r>
              <a:rPr lang="en-IN" sz="700" dirty="0">
                <a:latin typeface="Cascadia Mono" panose="020B0609020000020004" pitchFamily="49" charset="0"/>
              </a:rPr>
              <a:t>":false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   }</a:t>
            </a:r>
          </a:p>
          <a:p>
            <a:r>
              <a:rPr lang="en-IN" sz="700" dirty="0">
                <a:latin typeface="Cascadia Mono" panose="020B0609020000020004" pitchFamily="49" charset="0"/>
              </a:rPr>
              <a:t>      }</a:t>
            </a:r>
          </a:p>
          <a:p>
            <a:r>
              <a:rPr lang="en-IN" sz="700" dirty="0">
                <a:solidFill>
                  <a:srgbClr val="A31515"/>
                </a:solidFill>
                <a:latin typeface="Cascadia Mono" panose="020B0609020000020004" pitchFamily="49" charset="0"/>
              </a:rPr>
              <a:t> "Devices":{</a:t>
            </a:r>
          </a:p>
          <a:p>
            <a:r>
              <a:rPr lang="en-IN" sz="700" dirty="0">
                <a:solidFill>
                  <a:srgbClr val="A31515"/>
                </a:solidFill>
                <a:latin typeface="Cascadia Mono" panose="020B0609020000020004" pitchFamily="49" charset="0"/>
              </a:rPr>
              <a:t>         "Battery":{</a:t>
            </a:r>
          </a:p>
          <a:p>
            <a:r>
              <a:rPr lang="en-IN" sz="700" dirty="0">
                <a:solidFill>
                  <a:srgbClr val="A31515"/>
                </a:solidFill>
                <a:latin typeface="Cascadia Mono" panose="020B0609020000020004" pitchFamily="49" charset="0"/>
              </a:rPr>
              <a:t>            </a:t>
            </a:r>
          </a:p>
          <a:p>
            <a:r>
              <a:rPr lang="en-IN" sz="700" dirty="0">
                <a:solidFill>
                  <a:srgbClr val="A31515"/>
                </a:solidFill>
                <a:latin typeface="Cascadia Mono" panose="020B0609020000020004" pitchFamily="49" charset="0"/>
              </a:rPr>
              <a:t>         },</a:t>
            </a:r>
            <a:endParaRPr lang="en-IN" sz="7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465AC7B-0814-4306-DA29-7087DF515285}"/>
              </a:ext>
            </a:extLst>
          </p:cNvPr>
          <p:cNvSpPr txBox="1"/>
          <p:nvPr/>
        </p:nvSpPr>
        <p:spPr>
          <a:xfrm>
            <a:off x="4756417" y="470496"/>
            <a:ext cx="3934225" cy="4278094"/>
          </a:xfrm>
          <a:prstGeom prst="rect">
            <a:avLst/>
          </a:prstGeom>
          <a:noFill/>
          <a:ln>
            <a:solidFill>
              <a:srgbClr val="334466"/>
            </a:solidFill>
          </a:ln>
        </p:spPr>
        <p:txBody>
          <a:bodyPr wrap="square" rtlCol="0">
            <a:spAutoFit/>
          </a:bodyPr>
          <a:lstStyle/>
          <a:p>
            <a:r>
              <a:rPr lang="en-IN" sz="800" dirty="0">
                <a:latin typeface="Cascadia Mono" panose="020B0609020000020004" pitchFamily="49" charset="0"/>
              </a:rPr>
              <a:t>,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"</a:t>
            </a:r>
            <a:r>
              <a:rPr lang="en-IN" sz="800" dirty="0" err="1">
                <a:latin typeface="Cascadia Mono" panose="020B0609020000020004" pitchFamily="49" charset="0"/>
              </a:rPr>
              <a:t>ComPorts</a:t>
            </a:r>
            <a:r>
              <a:rPr lang="en-IN" sz="800" dirty="0">
                <a:latin typeface="Cascadia Mono" panose="020B0609020000020004" pitchFamily="49" charset="0"/>
              </a:rPr>
              <a:t>":{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   "0":{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      "</a:t>
            </a:r>
            <a:r>
              <a:rPr lang="en-IN" sz="800" dirty="0" err="1">
                <a:latin typeface="Cascadia Mono" panose="020B0609020000020004" pitchFamily="49" charset="0"/>
              </a:rPr>
              <a:t>NamedPipe</a:t>
            </a:r>
            <a:r>
              <a:rPr lang="en-IN" sz="800" dirty="0">
                <a:latin typeface="Cascadia Mono" panose="020B0609020000020004" pitchFamily="49" charset="0"/>
              </a:rPr>
              <a:t>":"\\\\.\\pipe\\wsl_com_customportnamedpipe"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   }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},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"</a:t>
            </a:r>
            <a:r>
              <a:rPr lang="en-IN" sz="800" dirty="0" err="1">
                <a:latin typeface="Cascadia Mono" panose="020B0609020000020004" pitchFamily="49" charset="0"/>
              </a:rPr>
              <a:t>HvSocket</a:t>
            </a:r>
            <a:r>
              <a:rPr lang="en-IN" sz="800" dirty="0">
                <a:latin typeface="Cascadia Mono" panose="020B0609020000020004" pitchFamily="49" charset="0"/>
              </a:rPr>
              <a:t>":{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   "</a:t>
            </a:r>
            <a:r>
              <a:rPr lang="en-IN" sz="800" dirty="0" err="1">
                <a:latin typeface="Cascadia Mono" panose="020B0609020000020004" pitchFamily="49" charset="0"/>
              </a:rPr>
              <a:t>HvSocketConfig</a:t>
            </a:r>
            <a:r>
              <a:rPr lang="en-IN" sz="800" dirty="0">
                <a:latin typeface="Cascadia Mono" panose="020B0609020000020004" pitchFamily="49" charset="0"/>
              </a:rPr>
              <a:t>":{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      "</a:t>
            </a:r>
            <a:r>
              <a:rPr lang="en-IN" sz="800" dirty="0" err="1">
                <a:latin typeface="Cascadia Mono" panose="020B0609020000020004" pitchFamily="49" charset="0"/>
              </a:rPr>
              <a:t>DefaultBindSecurityDescriptor</a:t>
            </a:r>
            <a:r>
              <a:rPr lang="en-IN" sz="800" dirty="0">
                <a:latin typeface="Cascadia Mono" panose="020B0609020000020004" pitchFamily="49" charset="0"/>
              </a:rPr>
              <a:t>":"D:P(A;;FA;;;SY)(A;;FA;;;S-1-5-21-1179595859-3502412455-849516828-1001)",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      "</a:t>
            </a:r>
            <a:r>
              <a:rPr lang="en-IN" sz="800" dirty="0" err="1">
                <a:latin typeface="Cascadia Mono" panose="020B0609020000020004" pitchFamily="49" charset="0"/>
              </a:rPr>
              <a:t>DefaultConnectSecurityDescriptor</a:t>
            </a:r>
            <a:r>
              <a:rPr lang="en-IN" sz="800" dirty="0">
                <a:latin typeface="Cascadia Mono" panose="020B0609020000020004" pitchFamily="49" charset="0"/>
              </a:rPr>
              <a:t>":"D:P(A;;FA;;;SY)(A;;FA;;;S-1-5-21-1179595859-3502412455-849516828-1001)"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   }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},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"Plan9":{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   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},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"</a:t>
            </a:r>
            <a:r>
              <a:rPr lang="en-IN" sz="800" dirty="0" err="1">
                <a:latin typeface="Cascadia Mono" panose="020B0609020000020004" pitchFamily="49" charset="0"/>
              </a:rPr>
              <a:t>Scsi</a:t>
            </a:r>
            <a:r>
              <a:rPr lang="en-IN" sz="800" dirty="0">
                <a:latin typeface="Cascadia Mono" panose="020B0609020000020004" pitchFamily="49" charset="0"/>
              </a:rPr>
              <a:t>":{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   "Primary disk":{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      "Attachments":{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         "0":{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            "Type":"</a:t>
            </a:r>
            <a:r>
              <a:rPr lang="en-IN" sz="800" dirty="0" err="1">
                <a:latin typeface="Cascadia Mono" panose="020B0609020000020004" pitchFamily="49" charset="0"/>
              </a:rPr>
              <a:t>VirtualDisk</a:t>
            </a:r>
            <a:r>
              <a:rPr lang="en-IN" sz="800" dirty="0">
                <a:latin typeface="Cascadia Mono" panose="020B0609020000020004" pitchFamily="49" charset="0"/>
              </a:rPr>
              <a:t>",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            "</a:t>
            </a:r>
            <a:r>
              <a:rPr lang="en-IN" sz="800" dirty="0" err="1">
                <a:latin typeface="Cascadia Mono" panose="020B0609020000020004" pitchFamily="49" charset="0"/>
              </a:rPr>
              <a:t>Path":"C</a:t>
            </a:r>
            <a:r>
              <a:rPr lang="en-IN" sz="800" dirty="0">
                <a:latin typeface="Cascadia Mono" panose="020B0609020000020004" pitchFamily="49" charset="0"/>
              </a:rPr>
              <a:t>:\\Dev\\FreeBSD14.3forDemo.vhdx"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         }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      }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   }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   }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},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   "</a:t>
            </a:r>
            <a:r>
              <a:rPr lang="en-IN" sz="800" dirty="0" err="1">
                <a:latin typeface="Cascadia Mono" panose="020B0609020000020004" pitchFamily="49" charset="0"/>
              </a:rPr>
              <a:t>StopOnReset</a:t>
            </a:r>
            <a:r>
              <a:rPr lang="en-IN" sz="800" dirty="0">
                <a:latin typeface="Cascadia Mono" panose="020B0609020000020004" pitchFamily="49" charset="0"/>
              </a:rPr>
              <a:t>":true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   }</a:t>
            </a:r>
          </a:p>
          <a:p>
            <a:r>
              <a:rPr lang="en-IN" sz="800" dirty="0">
                <a:latin typeface="Cascadia Mono" panose="020B0609020000020004" pitchFamily="49" charset="0"/>
              </a:rPr>
              <a:t>}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37212915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137160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Boot Console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548640" y="256032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Solving the silent boot problem</a:t>
            </a:r>
            <a:endParaRPr lang="en-US" sz="2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438"/>
          </a:solidFill>
          <a:ln w="12700">
            <a:solidFill>
              <a:srgbClr val="1624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Boot Console — Serial I/O to the Rescue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051560"/>
            <a:ext cx="8412480" cy="2377440"/>
          </a:xfrm>
          <a:prstGeom prst="rect">
            <a:avLst/>
          </a:prstGeom>
          <a:solidFill>
            <a:srgbClr val="0A0E14"/>
          </a:solidFill>
          <a:ln w="12700">
            <a:solidFill>
              <a:srgbClr val="334466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170432"/>
            <a:ext cx="164592" cy="164592"/>
          </a:xfrm>
          <a:prstGeom prst="ellipse">
            <a:avLst/>
          </a:prstGeom>
          <a:solidFill>
            <a:srgbClr val="FF5F56"/>
          </a:solidFill>
          <a:ln w="12700">
            <a:solidFill>
              <a:srgbClr val="FF5F5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49808" y="1170432"/>
            <a:ext cx="164592" cy="164592"/>
          </a:xfrm>
          <a:prstGeom prst="ellipse">
            <a:avLst/>
          </a:prstGeom>
          <a:solidFill>
            <a:srgbClr val="FFBD2E"/>
          </a:solidFill>
          <a:ln w="12700">
            <a:solidFill>
              <a:srgbClr val="FFBD2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996696" y="1170432"/>
            <a:ext cx="164592" cy="164592"/>
          </a:xfrm>
          <a:prstGeom prst="ellipse">
            <a:avLst/>
          </a:prstGeom>
          <a:solidFill>
            <a:srgbClr val="27C93F"/>
          </a:solidFill>
          <a:ln w="12700">
            <a:solidFill>
              <a:srgbClr val="27C93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1463040"/>
            <a:ext cx="8046720" cy="1874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r>
              <a:rPr lang="en-US" sz="1400" dirty="0" err="1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autoboot_delay</a:t>
            </a:r>
            <a:r>
              <a:rPr lang="en-US" sz="1400" dirty="0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=“0”</a:t>
            </a:r>
          </a:p>
          <a:p>
            <a:r>
              <a:rPr lang="en-US" sz="1400" dirty="0" err="1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beastie_disable</a:t>
            </a:r>
            <a:r>
              <a:rPr lang="en-US" sz="1400" dirty="0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="YES”</a:t>
            </a:r>
          </a:p>
          <a:p>
            <a:r>
              <a:rPr lang="en-US" sz="1400" dirty="0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console="</a:t>
            </a:r>
            <a:r>
              <a:rPr lang="en-US" sz="1400" dirty="0" err="1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vidconsole,comconsole</a:t>
            </a:r>
            <a:r>
              <a:rPr lang="en-US" sz="1400" dirty="0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“</a:t>
            </a:r>
          </a:p>
          <a:p>
            <a:r>
              <a:rPr lang="en-US" sz="1400" dirty="0" err="1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boot_multicons</a:t>
            </a:r>
            <a:r>
              <a:rPr lang="en-US" sz="1400" dirty="0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="YES“</a:t>
            </a:r>
          </a:p>
          <a:p>
            <a:r>
              <a:rPr lang="en-US" sz="1400" dirty="0" err="1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boot_serial</a:t>
            </a:r>
            <a:r>
              <a:rPr lang="en-US" sz="1400" dirty="0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="YES"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# HCS attaches a COM port; output pipes to Windows console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352044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WSL2 expects virtio-console — unavailable in FreeBSD early boot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comconsole</a:t>
            </a: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works identically in WSL2 — no changes needed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Full visibility: bootloader → kernel probe → rc.d → login prompt</a:t>
            </a:r>
            <a:endParaRPr lang="en-US" sz="1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137160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hvsock Interface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548640" y="256032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Host-guest communication via AF_HYPERV</a:t>
            </a:r>
            <a:endParaRPr lang="en-US" sz="2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438"/>
          </a:solidFill>
          <a:ln w="12700">
            <a:solidFill>
              <a:srgbClr val="1624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hvsock — Port-Based Addressing (Client / Server)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365760" y="1051560"/>
            <a:ext cx="8412480" cy="2377440"/>
          </a:xfrm>
          <a:prstGeom prst="rect">
            <a:avLst/>
          </a:prstGeom>
          <a:solidFill>
            <a:srgbClr val="0A0E14"/>
          </a:solidFill>
          <a:ln w="12700">
            <a:solidFill>
              <a:srgbClr val="334466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6" name="Shape 4"/>
          <p:cNvSpPr/>
          <p:nvPr/>
        </p:nvSpPr>
        <p:spPr>
          <a:xfrm>
            <a:off x="502920" y="1170432"/>
            <a:ext cx="164592" cy="164592"/>
          </a:xfrm>
          <a:prstGeom prst="ellipse">
            <a:avLst/>
          </a:prstGeom>
          <a:solidFill>
            <a:srgbClr val="FF5F56"/>
          </a:solidFill>
          <a:ln w="12700">
            <a:solidFill>
              <a:srgbClr val="FF5F56"/>
            </a:solidFill>
            <a:prstDash val="solid"/>
          </a:ln>
        </p:spPr>
      </p:sp>
      <p:sp>
        <p:nvSpPr>
          <p:cNvPr id="7" name="Shape 5"/>
          <p:cNvSpPr/>
          <p:nvPr/>
        </p:nvSpPr>
        <p:spPr>
          <a:xfrm>
            <a:off x="749808" y="1170432"/>
            <a:ext cx="164592" cy="164592"/>
          </a:xfrm>
          <a:prstGeom prst="ellipse">
            <a:avLst/>
          </a:prstGeom>
          <a:solidFill>
            <a:srgbClr val="FFBD2E"/>
          </a:solidFill>
          <a:ln w="12700">
            <a:solidFill>
              <a:srgbClr val="FFBD2E"/>
            </a:solidFill>
            <a:prstDash val="solid"/>
          </a:ln>
        </p:spPr>
      </p:sp>
      <p:sp>
        <p:nvSpPr>
          <p:cNvPr id="8" name="Shape 6"/>
          <p:cNvSpPr/>
          <p:nvPr/>
        </p:nvSpPr>
        <p:spPr>
          <a:xfrm>
            <a:off x="996696" y="1170432"/>
            <a:ext cx="164592" cy="164592"/>
          </a:xfrm>
          <a:prstGeom prst="ellipse">
            <a:avLst/>
          </a:prstGeom>
          <a:solidFill>
            <a:srgbClr val="27C93F"/>
          </a:solidFill>
          <a:ln w="12700">
            <a:solidFill>
              <a:srgbClr val="27C93F"/>
            </a:solidFill>
            <a:prstDash val="solid"/>
          </a:ln>
        </p:spPr>
      </p:sp>
      <p:sp>
        <p:nvSpPr>
          <p:cNvPr id="9" name="Text 7"/>
          <p:cNvSpPr/>
          <p:nvPr/>
        </p:nvSpPr>
        <p:spPr>
          <a:xfrm>
            <a:off x="548640" y="1463040"/>
            <a:ext cx="8046720" cy="187452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/* hvinit — client, connects to host on port 50000 */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int s = socket(AF_HYPERV, SOCK_STREAM, 0);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addr.hvs_port = 50000;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connect(s, (struct sockaddr*)&amp;addr, sizeof(addr));</a:t>
            </a:r>
            <a:endParaRPr lang="en-US" sz="1400" dirty="0"/>
          </a:p>
          <a:p>
            <a:pPr marL="0" indent="0">
              <a:buNone/>
            </a:pP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/* hvbridge — server, listens on port 60000 */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addr.hvs_port = 60000;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bind(s, ...);  listen(s, 10);</a:t>
            </a:r>
            <a:endParaRPr lang="en-US" sz="1400" dirty="0"/>
          </a:p>
          <a:p>
            <a:pPr marL="0" indent="0">
              <a:buNone/>
            </a:pPr>
            <a:r>
              <a:rPr lang="en-US" sz="1400" dirty="0">
                <a:solidFill>
                  <a:srgbClr val="A8D8A8"/>
                </a:solidFill>
                <a:latin typeface="Consolas" pitchFamily="34" charset="0"/>
                <a:ea typeface="Consolas" pitchFamily="34" charset="-122"/>
                <a:cs typeface="Consolas" pitchFamily="34" charset="-120"/>
              </a:rPr>
              <a:t>int client = accept(s, NULL, NULL);</a:t>
            </a:r>
            <a:endParaRPr lang="en-US" sz="1400" dirty="0"/>
          </a:p>
        </p:txBody>
      </p:sp>
      <p:sp>
        <p:nvSpPr>
          <p:cNvPr id="10" name="Text 8"/>
          <p:cNvSpPr/>
          <p:nvPr/>
        </p:nvSpPr>
        <p:spPr>
          <a:xfrm>
            <a:off x="457200" y="3520440"/>
            <a:ext cx="8229600" cy="1463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sockaddr_hvs recreated in userspace — no kernel headers needed</a:t>
            </a:r>
            <a:endParaRPr lang="en-US" sz="16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6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Windows manages GUIDs internally; FreeBSD uses plain integer ports</a:t>
            </a:r>
            <a:endParaRPr lang="en-US" sz="1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DAE777-6BDC-F90E-745C-ED39B2200E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3A81FBCE-338A-76A1-04C4-8D72CDD1E491}"/>
              </a:ext>
            </a:extLst>
          </p:cNvPr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438"/>
          </a:solidFill>
          <a:ln w="12700">
            <a:solidFill>
              <a:srgbClr val="162438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455E71C2-9048-279B-5421-AC3F2A704E6B}"/>
              </a:ext>
            </a:extLst>
          </p:cNvPr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r>
              <a:rPr lang="en-US" sz="2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hvinit — WSL2 Utility VM Handshake (</a:t>
            </a:r>
            <a:r>
              <a:rPr lang="en-IN" sz="2600" b="1" dirty="0" err="1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sockaddr_hvs</a:t>
            </a:r>
            <a:r>
              <a:rPr lang="en-IN" sz="2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)</a:t>
            </a:r>
            <a:endParaRPr lang="en-US" sz="2600" b="1" dirty="0">
              <a:solidFill>
                <a:schemeClr val="bg1"/>
              </a:solidFill>
              <a:latin typeface="Calibri" pitchFamily="34" charset="0"/>
              <a:ea typeface="Calibri" pitchFamily="34" charset="-122"/>
              <a:cs typeface="Calibri" pitchFamily="34" charset="-12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53C9B5A-FE7E-2006-65C0-5BA5D25D760B}"/>
              </a:ext>
            </a:extLst>
          </p:cNvPr>
          <p:cNvSpPr txBox="1"/>
          <p:nvPr/>
        </p:nvSpPr>
        <p:spPr>
          <a:xfrm>
            <a:off x="192101" y="1759644"/>
            <a:ext cx="8498541" cy="25853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IN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struct</a:t>
            </a:r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IN" sz="1800" dirty="0" err="1">
                <a:solidFill>
                  <a:srgbClr val="2B91A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sockaddr_hvs</a:t>
            </a:r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{</a:t>
            </a:r>
          </a:p>
          <a:p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</a:t>
            </a:r>
            <a:r>
              <a:rPr lang="en-IN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unsigned</a:t>
            </a:r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IN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char</a:t>
            </a:r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IN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sa_len</a:t>
            </a:r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;</a:t>
            </a:r>
          </a:p>
          <a:p>
            <a:r>
              <a:rPr lang="fr-FR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</a:t>
            </a:r>
            <a:r>
              <a:rPr lang="fr-FR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sa_family_t</a:t>
            </a:r>
            <a:r>
              <a:rPr lang="fr-FR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fr-FR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sa_family</a:t>
            </a:r>
            <a:r>
              <a:rPr lang="fr-FR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;</a:t>
            </a:r>
          </a:p>
          <a:p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</a:t>
            </a:r>
            <a:r>
              <a:rPr lang="en-IN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unsigned</a:t>
            </a:r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IN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IN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hvs_port</a:t>
            </a:r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;</a:t>
            </a:r>
          </a:p>
          <a:p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unsigned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char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hvs_zero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[</a:t>
            </a:r>
            <a:r>
              <a:rPr lang="en-US" sz="1800" dirty="0" err="1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sizeof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US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struct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US" sz="1800" dirty="0" err="1">
                <a:solidFill>
                  <a:srgbClr val="2B91A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sockaddr</a:t>
            </a:r>
            <a:r>
              <a:rPr lang="en-US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 -</a:t>
            </a:r>
          </a:p>
          <a:p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                       </a:t>
            </a:r>
            <a:r>
              <a:rPr lang="en-IN" sz="1800" dirty="0" err="1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sizeof</a:t>
            </a:r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IN" sz="1800" dirty="0" err="1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sa_family_t</a:t>
            </a:r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 -</a:t>
            </a:r>
          </a:p>
          <a:p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                       </a:t>
            </a:r>
            <a:r>
              <a:rPr lang="en-IN" sz="1800" dirty="0" err="1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sizeof</a:t>
            </a:r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IN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unsigned</a:t>
            </a:r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IN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char</a:t>
            </a:r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 -</a:t>
            </a:r>
          </a:p>
          <a:p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                          </a:t>
            </a:r>
            <a:r>
              <a:rPr lang="en-IN" sz="1800" dirty="0" err="1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sizeof</a:t>
            </a:r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(</a:t>
            </a:r>
            <a:r>
              <a:rPr lang="en-IN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unsigned</a:t>
            </a:r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 </a:t>
            </a:r>
            <a:r>
              <a:rPr lang="en-IN" sz="1800" dirty="0">
                <a:solidFill>
                  <a:srgbClr val="0000FF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int</a:t>
            </a:r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)];</a:t>
            </a:r>
          </a:p>
          <a:p>
            <a:r>
              <a:rPr lang="en-IN" sz="1800" dirty="0">
                <a:solidFill>
                  <a:srgbClr val="000000"/>
                </a:solidFill>
                <a:highlight>
                  <a:srgbClr val="FFFFFF"/>
                </a:highlight>
                <a:latin typeface="Cascadia Mono" panose="020B0609020000020004" pitchFamily="49" charset="0"/>
              </a:rPr>
              <a:t>};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696199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137160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Initialization Protocol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548640" y="256032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hvinit — the WSL2 handshake</a:t>
            </a:r>
            <a:endParaRPr lang="en-US" sz="2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438"/>
          </a:solidFill>
          <a:ln w="12700">
            <a:solidFill>
              <a:srgbClr val="1624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hvinit — WSL2 Utility VM Handshake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822960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Linux uses custom mini_init; FreeBSD uses a plain rc.d service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Three sequential connections to port 50000: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 • Capability socket — announces FreeBSD identity + kernel version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 • Notify socket — persistent channel for VM lifecycle events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 • Init socket — config exchange; advertises hvbridge on port 60000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Keeps channels open for VM lifetime; errors reported back to host</a:t>
            </a:r>
            <a:endParaRPr lang="en-US" sz="1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438"/>
          </a:solidFill>
          <a:ln w="12700">
            <a:solidFill>
              <a:srgbClr val="1624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About me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4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Balaje Sankar</a:t>
            </a:r>
            <a:endParaRPr lang="en-US" sz="2400" dirty="0"/>
          </a:p>
        </p:txBody>
      </p:sp>
      <p:sp>
        <p:nvSpPr>
          <p:cNvPr id="7" name="Text 5"/>
          <p:cNvSpPr/>
          <p:nvPr/>
        </p:nvSpPr>
        <p:spPr>
          <a:xfrm>
            <a:off x="365760" y="2194560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/>
              <a:t>💼</a:t>
            </a:r>
          </a:p>
        </p:txBody>
      </p:sp>
      <p:sp>
        <p:nvSpPr>
          <p:cNvPr id="8" name="Text 6"/>
          <p:cNvSpPr/>
          <p:nvPr/>
        </p:nvSpPr>
        <p:spPr>
          <a:xfrm>
            <a:off x="960120" y="2139696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Cloud Architect</a:t>
            </a:r>
            <a:endParaRPr lang="en-US" sz="1700" dirty="0"/>
          </a:p>
        </p:txBody>
      </p:sp>
      <p:sp>
        <p:nvSpPr>
          <p:cNvPr id="9" name="Text 7"/>
          <p:cNvSpPr/>
          <p:nvPr/>
        </p:nvSpPr>
        <p:spPr>
          <a:xfrm>
            <a:off x="960120" y="2450592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Financial Services</a:t>
            </a:r>
            <a:endParaRPr lang="en-US" sz="1300" dirty="0"/>
          </a:p>
        </p:txBody>
      </p:sp>
      <p:sp>
        <p:nvSpPr>
          <p:cNvPr id="10" name="Text 8"/>
          <p:cNvSpPr/>
          <p:nvPr/>
        </p:nvSpPr>
        <p:spPr>
          <a:xfrm>
            <a:off x="365760" y="2907792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/>
              <a:t>🐡</a:t>
            </a:r>
          </a:p>
        </p:txBody>
      </p:sp>
      <p:sp>
        <p:nvSpPr>
          <p:cNvPr id="11" name="Text 9"/>
          <p:cNvSpPr/>
          <p:nvPr/>
        </p:nvSpPr>
        <p:spPr>
          <a:xfrm>
            <a:off x="960120" y="2852928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FreeBSD Tinkerer</a:t>
            </a:r>
            <a:endParaRPr lang="en-US" sz="1700" dirty="0"/>
          </a:p>
        </p:txBody>
      </p:sp>
      <p:sp>
        <p:nvSpPr>
          <p:cNvPr id="12" name="Text 10"/>
          <p:cNvSpPr/>
          <p:nvPr/>
        </p:nvSpPr>
        <p:spPr>
          <a:xfrm>
            <a:off x="960120" y="3163824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Since College</a:t>
            </a:r>
            <a:endParaRPr lang="en-US" sz="1300" dirty="0"/>
          </a:p>
        </p:txBody>
      </p:sp>
      <p:sp>
        <p:nvSpPr>
          <p:cNvPr id="13" name="Text 11"/>
          <p:cNvSpPr/>
          <p:nvPr/>
        </p:nvSpPr>
        <p:spPr>
          <a:xfrm>
            <a:off x="365760" y="3621024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/>
              <a:t>🔧</a:t>
            </a:r>
          </a:p>
        </p:txBody>
      </p:sp>
      <p:sp>
        <p:nvSpPr>
          <p:cNvPr id="14" name="Text 12"/>
          <p:cNvSpPr/>
          <p:nvPr/>
        </p:nvSpPr>
        <p:spPr>
          <a:xfrm>
            <a:off x="960120" y="3566160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OS &amp; OSS Enthusiast</a:t>
            </a:r>
            <a:endParaRPr lang="en-US" sz="1700" dirty="0"/>
          </a:p>
        </p:txBody>
      </p:sp>
      <p:sp>
        <p:nvSpPr>
          <p:cNvPr id="15" name="Text 13"/>
          <p:cNvSpPr/>
          <p:nvPr/>
        </p:nvSpPr>
        <p:spPr>
          <a:xfrm>
            <a:off x="960120" y="3877056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Open source, Systems and Cloud</a:t>
            </a:r>
            <a:endParaRPr lang="en-US" sz="1300" dirty="0"/>
          </a:p>
        </p:txBody>
      </p:sp>
      <p:sp>
        <p:nvSpPr>
          <p:cNvPr id="16" name="Text 14"/>
          <p:cNvSpPr/>
          <p:nvPr/>
        </p:nvSpPr>
        <p:spPr>
          <a:xfrm>
            <a:off x="365760" y="4334256"/>
            <a:ext cx="4572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200" dirty="0"/>
              <a:t>🧪</a:t>
            </a:r>
          </a:p>
        </p:txBody>
      </p:sp>
      <p:sp>
        <p:nvSpPr>
          <p:cNvPr id="17" name="Text 15"/>
          <p:cNvSpPr/>
          <p:nvPr/>
        </p:nvSpPr>
        <p:spPr>
          <a:xfrm>
            <a:off x="960120" y="4279392"/>
            <a:ext cx="32004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7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This talk</a:t>
            </a:r>
            <a:endParaRPr lang="en-US" sz="1700" dirty="0"/>
          </a:p>
        </p:txBody>
      </p:sp>
      <p:sp>
        <p:nvSpPr>
          <p:cNvPr id="18" name="Text 16"/>
          <p:cNvSpPr/>
          <p:nvPr/>
        </p:nvSpPr>
        <p:spPr>
          <a:xfrm>
            <a:off x="960120" y="4590288"/>
            <a:ext cx="5029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Personal project — not employer work</a:t>
            </a:r>
            <a:endParaRPr lang="en-US" sz="1300" dirty="0"/>
          </a:p>
        </p:txBody>
      </p:sp>
      <p:sp>
        <p:nvSpPr>
          <p:cNvPr id="19" name="Shape 17"/>
          <p:cNvSpPr/>
          <p:nvPr/>
        </p:nvSpPr>
        <p:spPr>
          <a:xfrm>
            <a:off x="6400800" y="1097280"/>
            <a:ext cx="2377440" cy="3749040"/>
          </a:xfrm>
          <a:prstGeom prst="rect">
            <a:avLst/>
          </a:prstGeom>
          <a:solidFill>
            <a:schemeClr val="bg1"/>
          </a:solidFill>
          <a:ln w="12700">
            <a:solidFill>
              <a:srgbClr val="2E6B9E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20" name="Text 18"/>
          <p:cNvSpPr/>
          <p:nvPr/>
        </p:nvSpPr>
        <p:spPr>
          <a:xfrm>
            <a:off x="6400800" y="1554480"/>
            <a:ext cx="237744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8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Chennai</a:t>
            </a:r>
            <a:endParaRPr lang="en-US" sz="1800" dirty="0"/>
          </a:p>
          <a:p>
            <a:pPr marL="0" indent="0" algn="ctr">
              <a:buNone/>
            </a:pPr>
            <a:r>
              <a:rPr lang="en-US" sz="18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India</a:t>
            </a:r>
            <a:endParaRPr lang="en-US" sz="1800" dirty="0"/>
          </a:p>
        </p:txBody>
      </p:sp>
      <p:sp>
        <p:nvSpPr>
          <p:cNvPr id="21" name="Text 19"/>
          <p:cNvSpPr/>
          <p:nvPr/>
        </p:nvSpPr>
        <p:spPr>
          <a:xfrm>
            <a:off x="6400800" y="2743200"/>
            <a:ext cx="2377440" cy="7315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balajesankar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@gmail.com</a:t>
            </a:r>
            <a:endParaRPr lang="en-US" sz="1300" dirty="0"/>
          </a:p>
        </p:txBody>
      </p:sp>
      <p:sp>
        <p:nvSpPr>
          <p:cNvPr id="22" name="Text 20"/>
          <p:cNvSpPr/>
          <p:nvPr/>
        </p:nvSpPr>
        <p:spPr>
          <a:xfrm>
            <a:off x="6400800" y="3657600"/>
            <a:ext cx="237744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x.com/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balajesankar</a:t>
            </a:r>
            <a:endParaRPr lang="en-US" sz="13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1"/>
          <p:cNvSpPr/>
          <p:nvPr/>
        </p:nvSpPr>
        <p:spPr>
          <a:xfrm>
            <a:off x="548640" y="1371600"/>
            <a:ext cx="64008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42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Terminal</a:t>
            </a:r>
            <a:endParaRPr lang="en-US" sz="4200" dirty="0"/>
          </a:p>
        </p:txBody>
      </p:sp>
      <p:sp>
        <p:nvSpPr>
          <p:cNvPr id="4" name="Text 2"/>
          <p:cNvSpPr/>
          <p:nvPr/>
        </p:nvSpPr>
        <p:spPr>
          <a:xfrm>
            <a:off x="548640" y="2560320"/>
            <a:ext cx="640080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hvbridge — PTY meets hvsock</a:t>
            </a:r>
            <a:endParaRPr lang="en-US" sz="20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438"/>
          </a:solidFill>
          <a:ln w="12700">
            <a:solidFill>
              <a:srgbClr val="1624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hvbridge — Interactive Console Bridge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822960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Listens on port 60000; accepts 7 sequential host connections: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 1. Handshake  2. Terminal dimensions + env  3–5. stdin/stdout/stderr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 6–7. Aux channels for interop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forkpty() spawns /bin/sh; select() relays data bidirectionally</a:t>
            </a:r>
            <a:endParaRPr lang="en-US" sz="18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64E9C-68AE-1D48-320F-F02D8DCB6A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>
            <a:extLst>
              <a:ext uri="{FF2B5EF4-FFF2-40B4-BE49-F238E27FC236}">
                <a16:creationId xmlns:a16="http://schemas.microsoft.com/office/drawing/2014/main" id="{DAFA8797-06AC-F6BB-006D-5052FE14E90E}"/>
              </a:ext>
            </a:extLst>
          </p:cNvPr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438"/>
          </a:solidFill>
          <a:ln w="12700">
            <a:solidFill>
              <a:srgbClr val="162438"/>
            </a:solidFill>
            <a:prstDash val="solid"/>
          </a:ln>
        </p:spPr>
      </p:sp>
      <p:sp>
        <p:nvSpPr>
          <p:cNvPr id="4" name="Text 2">
            <a:extLst>
              <a:ext uri="{FF2B5EF4-FFF2-40B4-BE49-F238E27FC236}">
                <a16:creationId xmlns:a16="http://schemas.microsoft.com/office/drawing/2014/main" id="{859E0045-AAB1-1A34-BFC2-0F4F15644CCC}"/>
              </a:ext>
            </a:extLst>
          </p:cNvPr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Detailed Flow</a:t>
            </a:r>
            <a:endParaRPr lang="en-US" sz="2600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CC9B690-BDFD-B9BA-F9C9-4B11C3E60562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54075" y="1051560"/>
            <a:ext cx="3435849" cy="392081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126529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438"/>
          </a:solidFill>
          <a:ln w="12700">
            <a:solidFill>
              <a:srgbClr val="16243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" cy="960120"/>
          </a:xfrm>
          <a:prstGeom prst="rect">
            <a:avLst/>
          </a:prstGeom>
          <a:solidFill>
            <a:srgbClr val="AB3131"/>
          </a:solidFill>
          <a:ln w="12700">
            <a:solidFill>
              <a:srgbClr val="AB313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Why FreeBSD's Design Made This Possible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4114800" cy="3657600"/>
          </a:xfrm>
          <a:prstGeom prst="rect">
            <a:avLst/>
          </a:prstGeom>
          <a:noFill/>
          <a:ln w="12700">
            <a:solidFill>
              <a:srgbClr val="2E6B9E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411480" y="118872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FreeBSD Strengths Leveraged</a:t>
            </a:r>
            <a:endParaRPr lang="en-US" sz="1500" dirty="0"/>
          </a:p>
        </p:txBody>
      </p:sp>
      <p:sp>
        <p:nvSpPr>
          <p:cNvPr id="7" name="Text 5"/>
          <p:cNvSpPr/>
          <p:nvPr/>
        </p:nvSpPr>
        <p:spPr>
          <a:xfrm>
            <a:off x="411480" y="1691640"/>
            <a:ext cx="384048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Mature uart(4)/comconsole for headless boot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Native AF_HYPERV (hvsock) in 14.3 mainline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Clean kernel/userland separation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Standard rc.d for integration daemons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Self-contained VHDX boot model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4754880" y="1097280"/>
            <a:ext cx="4114800" cy="3657600"/>
          </a:xfrm>
          <a:prstGeom prst="rect">
            <a:avLst/>
          </a:prstGeom>
          <a:noFill/>
          <a:ln w="12700">
            <a:solidFill>
              <a:srgbClr val="2E6B9E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9" name="Text 7"/>
          <p:cNvSpPr/>
          <p:nvPr/>
        </p:nvSpPr>
        <p:spPr>
          <a:xfrm>
            <a:off x="4892040" y="1188720"/>
            <a:ext cx="384048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5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Unmodified Out of the Box</a:t>
            </a:r>
            <a:endParaRPr lang="en-US" sz="1500" dirty="0"/>
          </a:p>
        </p:txBody>
      </p:sp>
      <p:sp>
        <p:nvSpPr>
          <p:cNvPr id="10" name="Text 8"/>
          <p:cNvSpPr/>
          <p:nvPr/>
        </p:nvSpPr>
        <p:spPr>
          <a:xfrm>
            <a:off x="4892040" y="1691640"/>
            <a:ext cx="3840480" cy="2926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FreeBSD kernel — 100% stock</a:t>
            </a:r>
            <a:endParaRPr lang="en-US" sz="1500" dirty="0"/>
          </a:p>
          <a:p>
            <a:pPr marL="342900" indent="-342900">
              <a:spcAft>
                <a:spcPts val="600"/>
              </a:spcAft>
              <a:buSzPct val="100000"/>
              <a:buChar char="•"/>
            </a:pPr>
            <a:r>
              <a:rPr lang="en-US" sz="15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Boot process identical to bare-metal</a:t>
            </a:r>
            <a:endParaRPr lang="en-US" sz="15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1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438"/>
          </a:solidFill>
          <a:ln w="12700">
            <a:solidFill>
              <a:srgbClr val="1624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Live Demo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822960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Launch FreeBSD via wsl.exe on Windows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shell in Windows Terminal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Native commands: uname -a, </a:t>
            </a: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vi, </a:t>
            </a:r>
            <a:r>
              <a:rPr lang="en-US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man.networking</a:t>
            </a: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</a:t>
            </a:r>
            <a:r>
              <a:rPr lang="en-US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etc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Also at available at : x.com/balajesankar/status/1970585411153207715</a:t>
            </a:r>
            <a:endParaRPr lang="en-US" sz="18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438"/>
          </a:solidFill>
          <a:ln w="12700">
            <a:solidFill>
              <a:srgbClr val="1624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Progress</a:t>
            </a:r>
            <a:endParaRPr lang="en-US" sz="2600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3A7B595A-9162-AF5C-A915-2FE95E0DA461}"/>
              </a:ext>
            </a:extLst>
          </p:cNvPr>
          <p:cNvSpPr txBox="1"/>
          <p:nvPr/>
        </p:nvSpPr>
        <p:spPr>
          <a:xfrm>
            <a:off x="192101" y="1206393"/>
            <a:ext cx="8521593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Guest Networking (GNS)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Automatic network config via WSL2 Host Network service (HNS) – currently static config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Seamless connectivity between FreeBSD, Windows host, and internet</a:t>
            </a:r>
            <a:endParaRPr lang="en-I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File System Integration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9P client to mount Windows filesystems (e.g. /</a:t>
            </a:r>
            <a:r>
              <a:rPr lang="en-US" dirty="0" err="1"/>
              <a:t>mnt</a:t>
            </a:r>
            <a:r>
              <a:rPr lang="en-US" dirty="0"/>
              <a:t>/c)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/>
              <a:t>Bidirectional file access between guest and host</a:t>
            </a:r>
            <a:endParaRPr lang="en-I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dirty="0"/>
              <a:t>Full lifecycle management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438"/>
          </a:solidFill>
          <a:ln w="12700">
            <a:solidFill>
              <a:srgbClr val="1624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Get Involved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051560"/>
            <a:ext cx="822960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8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This is early-stage — every contribution shapes the direction</a:t>
            </a:r>
            <a:endParaRPr lang="en-US" sz="1800" dirty="0"/>
          </a:p>
        </p:txBody>
      </p:sp>
      <p:sp>
        <p:nvSpPr>
          <p:cNvPr id="24" name="Shape 22"/>
          <p:cNvSpPr/>
          <p:nvPr/>
        </p:nvSpPr>
        <p:spPr>
          <a:xfrm>
            <a:off x="0" y="3822192"/>
            <a:ext cx="9144000" cy="1321308"/>
          </a:xfrm>
          <a:prstGeom prst="rect">
            <a:avLst/>
          </a:prstGeom>
          <a:noFill/>
          <a:ln w="12700">
            <a:solidFill>
              <a:srgbClr val="AB3131"/>
            </a:solidFill>
            <a:prstDash val="solid"/>
          </a:ln>
        </p:spPr>
      </p:sp>
      <p:sp>
        <p:nvSpPr>
          <p:cNvPr id="25" name="Text 23"/>
          <p:cNvSpPr/>
          <p:nvPr/>
        </p:nvSpPr>
        <p:spPr>
          <a:xfrm>
            <a:off x="358503" y="3913632"/>
            <a:ext cx="54864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https://github.com/BalajeS/WSL-For-FreeBSD</a:t>
            </a:r>
            <a:endParaRPr lang="en-US" sz="2000" dirty="0"/>
          </a:p>
        </p:txBody>
      </p:sp>
      <p:sp>
        <p:nvSpPr>
          <p:cNvPr id="28" name="Text 26"/>
          <p:cNvSpPr/>
          <p:nvPr/>
        </p:nvSpPr>
        <p:spPr>
          <a:xfrm>
            <a:off x="-209006" y="4347972"/>
            <a:ext cx="22860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3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balajesankar@gmail.com</a:t>
            </a:r>
            <a:endParaRPr lang="en-US" sz="13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2"/>
          <p:cNvSpPr/>
          <p:nvPr/>
        </p:nvSpPr>
        <p:spPr>
          <a:xfrm>
            <a:off x="457200" y="640080"/>
            <a:ext cx="8229600" cy="10972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5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Thank You</a:t>
            </a:r>
            <a:endParaRPr lang="en-US" sz="5600" dirty="0"/>
          </a:p>
        </p:txBody>
      </p:sp>
      <p:sp>
        <p:nvSpPr>
          <p:cNvPr id="5" name="Shape 3"/>
          <p:cNvSpPr/>
          <p:nvPr/>
        </p:nvSpPr>
        <p:spPr>
          <a:xfrm>
            <a:off x="2286000" y="1828800"/>
            <a:ext cx="4572000" cy="45720"/>
          </a:xfrm>
          <a:prstGeom prst="rect">
            <a:avLst/>
          </a:prstGeom>
          <a:solidFill>
            <a:schemeClr val="tx1"/>
          </a:solidFill>
          <a:ln w="12700">
            <a:solidFill>
              <a:srgbClr val="AB3131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731520" y="2011680"/>
            <a:ext cx="7680960" cy="10058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7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FreeBSD's architectural maturity enables seamless adaptation</a:t>
            </a:r>
            <a:endParaRPr lang="en-US" sz="1700" dirty="0"/>
          </a:p>
          <a:p>
            <a:pPr marL="0" indent="0" algn="ctr">
              <a:buNone/>
            </a:pPr>
            <a:r>
              <a:rPr lang="en-US" sz="17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to new virtualization environments — no kernel modifications required.</a:t>
            </a:r>
            <a:endParaRPr lang="en-US" sz="1700" dirty="0"/>
          </a:p>
        </p:txBody>
      </p:sp>
      <p:sp>
        <p:nvSpPr>
          <p:cNvPr id="8" name="Text 6"/>
          <p:cNvSpPr/>
          <p:nvPr/>
        </p:nvSpPr>
        <p:spPr>
          <a:xfrm>
            <a:off x="457200" y="3840480"/>
            <a:ext cx="8229600" cy="8229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36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Questions?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438"/>
          </a:solidFill>
          <a:ln w="12700">
            <a:solidFill>
              <a:srgbClr val="1624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Where It Started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365760" y="1024128"/>
            <a:ext cx="6050408" cy="2733364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Occasional Informal discussions found in forums showed interest for such an implementation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/>
              <a:t>Personal Interest – Working heterogenous environment  </a:t>
            </a:r>
          </a:p>
        </p:txBody>
      </p:sp>
      <p:pic>
        <p:nvPicPr>
          <p:cNvPr id="7" name="Image 0" descr="preencoded.png"/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6850700" y="1145728"/>
            <a:ext cx="1355847" cy="1337016"/>
          </a:xfrm>
          <a:prstGeom prst="rect">
            <a:avLst/>
          </a:prstGeom>
        </p:spPr>
      </p:pic>
      <p:sp>
        <p:nvSpPr>
          <p:cNvPr id="8" name="Text 5"/>
          <p:cNvSpPr/>
          <p:nvPr/>
        </p:nvSpPr>
        <p:spPr>
          <a:xfrm>
            <a:off x="274320" y="4773168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B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Nov 2024 · Twitter / X</a:t>
            </a:r>
            <a:endParaRPr lang="en-US" sz="1100" dirty="0"/>
          </a:p>
        </p:txBody>
      </p:sp>
      <p:pic>
        <p:nvPicPr>
          <p:cNvPr id="10" name="Image 1" descr="preencoded.png"/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652812" y="2764309"/>
            <a:ext cx="1751622" cy="1727294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840480" y="4773168"/>
            <a:ext cx="329184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100" dirty="0">
                <a:solidFill>
                  <a:srgbClr val="8B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LinkedIn comment thread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438"/>
          </a:solidFill>
          <a:ln w="12700">
            <a:solidFill>
              <a:srgbClr val="1624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Agenda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822960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What is WSL2?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Motivation &amp; Goals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Six Core Technical Challenges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System Architecture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Virtualization Layer (HCS)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Boot Console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hvsock Interface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Initialization Protocol (hvinit)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Terminal (hvbridge)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Linux vs FreeBSD: side-by-side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Demo  ·  Future Work  ·  Get Involved</a:t>
            </a:r>
            <a:endParaRPr lang="en-US" sz="1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438"/>
          </a:solidFill>
          <a:ln w="12700">
            <a:solidFill>
              <a:srgbClr val="1624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chemeClr val="bg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is WSL2?</a:t>
            </a:r>
            <a:endParaRPr lang="en-US" sz="2600" dirty="0">
              <a:solidFill>
                <a:schemeClr val="bg1"/>
              </a:solidFill>
            </a:endParaRPr>
          </a:p>
        </p:txBody>
      </p:sp>
      <p:sp>
        <p:nvSpPr>
          <p:cNvPr id="5" name="Text 3"/>
          <p:cNvSpPr/>
          <p:nvPr/>
        </p:nvSpPr>
        <p:spPr>
          <a:xfrm>
            <a:off x="365760" y="1097280"/>
            <a:ext cx="502920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000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Windows Subsystem for Linux 2</a:t>
            </a:r>
            <a:endParaRPr lang="en-US" sz="2000" dirty="0"/>
          </a:p>
        </p:txBody>
      </p:sp>
      <p:sp>
        <p:nvSpPr>
          <p:cNvPr id="6" name="Text 4"/>
          <p:cNvSpPr/>
          <p:nvPr/>
        </p:nvSpPr>
        <p:spPr>
          <a:xfrm>
            <a:off x="365760" y="1572768"/>
            <a:ext cx="8224990" cy="5029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Run Linux userland natively inside Windows — no dual boot, no full VM</a:t>
            </a:r>
            <a:endParaRPr lang="en-US" dirty="0"/>
          </a:p>
        </p:txBody>
      </p:sp>
      <p:sp>
        <p:nvSpPr>
          <p:cNvPr id="9" name="Text 7"/>
          <p:cNvSpPr/>
          <p:nvPr/>
        </p:nvSpPr>
        <p:spPr>
          <a:xfrm>
            <a:off x="481020" y="2093976"/>
            <a:ext cx="3991088" cy="15453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Lightweight Utility VM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Real Linux kernel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Shared filesystem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Integrated terminal</a:t>
            </a: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46" name="Text 44"/>
          <p:cNvSpPr/>
          <p:nvPr/>
        </p:nvSpPr>
        <p:spPr>
          <a:xfrm>
            <a:off x="365760" y="4754880"/>
            <a:ext cx="841248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WSL2 was open-sourced in 2024 — enabling projects like this one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438"/>
          </a:solidFill>
          <a:ln w="12700">
            <a:solidFill>
              <a:srgbClr val="1624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Motivation — Why FreeBSD on WSL2?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457200" y="1143000"/>
            <a:ext cx="8229600" cy="374904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Access FreeBSD toolset natively inside Windows – </a:t>
            </a:r>
          </a:p>
          <a:p>
            <a:pPr marL="800100" lvl="1" indent="-342900">
              <a:spcAft>
                <a:spcPts val="800"/>
              </a:spcAft>
              <a:buSzPct val="100000"/>
              <a:buChar char="•"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provides additional workflow for developers working on heterogenous environments.</a:t>
            </a:r>
          </a:p>
          <a:p>
            <a:pPr marL="342900" indent="-342900">
              <a:spcAft>
                <a:spcPts val="800"/>
              </a:spcAft>
              <a:buSzPct val="100000"/>
              <a:buFontTx/>
              <a:buChar char="•"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Proves FreeBSD's architectural flexibility in new virtual environments</a:t>
            </a:r>
            <a:endParaRPr lang="en-US" sz="1800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Zero system modifications — </a:t>
            </a:r>
            <a:endParaRPr lang="en-US" dirty="0">
              <a:latin typeface="Calibri" pitchFamily="34" charset="0"/>
              <a:ea typeface="Calibri" pitchFamily="34" charset="-122"/>
              <a:cs typeface="Calibri" pitchFamily="34" charset="-120"/>
            </a:endParaRPr>
          </a:p>
          <a:p>
            <a:pPr marL="800100" lvl="1" indent="-342900">
              <a:spcAft>
                <a:spcPts val="800"/>
              </a:spcAft>
              <a:buSzPct val="100000"/>
              <a:buChar char="•"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pure userland integration as below prerequisites already available</a:t>
            </a:r>
          </a:p>
          <a:p>
            <a:pPr marL="1257300" lvl="2" indent="-342900">
              <a:spcAft>
                <a:spcPts val="800"/>
              </a:spcAft>
              <a:buSzPct val="100000"/>
              <a:buChar char="•"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AF_HYPERV sockets</a:t>
            </a:r>
          </a:p>
          <a:p>
            <a:pPr marL="1257300" lvl="2" indent="-342900">
              <a:spcAft>
                <a:spcPts val="800"/>
              </a:spcAft>
              <a:buSzPct val="100000"/>
              <a:buChar char="•"/>
            </a:pPr>
            <a:r>
              <a:rPr lang="en-US" dirty="0" err="1">
                <a:latin typeface="Calibri" pitchFamily="34" charset="0"/>
                <a:ea typeface="Calibri" pitchFamily="34" charset="-122"/>
                <a:cs typeface="Calibri" pitchFamily="34" charset="-120"/>
              </a:rPr>
              <a:t>Hyper-v</a:t>
            </a: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 support</a:t>
            </a:r>
          </a:p>
          <a:p>
            <a:pPr marL="1257300" lvl="2" indent="-342900">
              <a:spcAft>
                <a:spcPts val="800"/>
              </a:spcAft>
              <a:buSzPct val="100000"/>
              <a:buChar char="•"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P9 driver</a:t>
            </a:r>
            <a:endParaRPr lang="en-US" dirty="0"/>
          </a:p>
          <a:p>
            <a:pPr marL="342900" indent="-342900">
              <a:spcAft>
                <a:spcPts val="800"/>
              </a:spcAft>
              <a:buSzPct val="100000"/>
              <a:buChar char="•"/>
            </a:pPr>
            <a:r>
              <a:rPr lang="en-US" sz="1800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Personal interest: Frictionless access to FreeBSD from Windows</a:t>
            </a:r>
            <a:endParaRPr lang="en-US" sz="1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324F"/>
          </a:solidFill>
          <a:ln w="12700">
            <a:solidFill>
              <a:srgbClr val="1624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Core Challenges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097280"/>
            <a:ext cx="4114800" cy="1143000"/>
          </a:xfrm>
          <a:prstGeom prst="rect">
            <a:avLst/>
          </a:prstGeom>
          <a:noFill/>
          <a:ln w="12700">
            <a:solidFill>
              <a:srgbClr val="2E6B9E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347472" y="11704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dirty="0"/>
          </a:p>
        </p:txBody>
      </p:sp>
      <p:sp>
        <p:nvSpPr>
          <p:cNvPr id="7" name="Text 5"/>
          <p:cNvSpPr/>
          <p:nvPr/>
        </p:nvSpPr>
        <p:spPr>
          <a:xfrm>
            <a:off x="914400" y="1188720"/>
            <a:ext cx="3337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Virtualization Layer</a:t>
            </a:r>
            <a:endParaRPr lang="en-US" dirty="0"/>
          </a:p>
        </p:txBody>
      </p:sp>
      <p:sp>
        <p:nvSpPr>
          <p:cNvPr id="8" name="Text 6"/>
          <p:cNvSpPr/>
          <p:nvPr/>
        </p:nvSpPr>
        <p:spPr>
          <a:xfrm>
            <a:off x="914400" y="1600200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Orchestrate FreeBSD VMs via HCS APIs</a:t>
            </a:r>
            <a:endParaRPr lang="en-US" dirty="0"/>
          </a:p>
        </p:txBody>
      </p:sp>
      <p:sp>
        <p:nvSpPr>
          <p:cNvPr id="9" name="Shape 7"/>
          <p:cNvSpPr/>
          <p:nvPr/>
        </p:nvSpPr>
        <p:spPr>
          <a:xfrm>
            <a:off x="274320" y="2350008"/>
            <a:ext cx="4114800" cy="1143000"/>
          </a:xfrm>
          <a:prstGeom prst="rect">
            <a:avLst/>
          </a:prstGeom>
          <a:noFill/>
          <a:ln w="12700">
            <a:solidFill>
              <a:srgbClr val="2E6B9E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347472" y="24231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dirty="0"/>
          </a:p>
        </p:txBody>
      </p:sp>
      <p:sp>
        <p:nvSpPr>
          <p:cNvPr id="11" name="Text 9"/>
          <p:cNvSpPr/>
          <p:nvPr/>
        </p:nvSpPr>
        <p:spPr>
          <a:xfrm>
            <a:off x="914400" y="2441448"/>
            <a:ext cx="3337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Guest Handshake</a:t>
            </a:r>
            <a:endParaRPr lang="en-US" dirty="0"/>
          </a:p>
        </p:txBody>
      </p:sp>
      <p:sp>
        <p:nvSpPr>
          <p:cNvPr id="12" name="Text 10"/>
          <p:cNvSpPr/>
          <p:nvPr/>
        </p:nvSpPr>
        <p:spPr>
          <a:xfrm>
            <a:off x="914400" y="2852928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Implement WSL2 init without touching boot</a:t>
            </a:r>
            <a:endParaRPr lang="en-US" dirty="0"/>
          </a:p>
        </p:txBody>
      </p:sp>
      <p:sp>
        <p:nvSpPr>
          <p:cNvPr id="13" name="Shape 11"/>
          <p:cNvSpPr/>
          <p:nvPr/>
        </p:nvSpPr>
        <p:spPr>
          <a:xfrm>
            <a:off x="274320" y="3602736"/>
            <a:ext cx="4114800" cy="1143000"/>
          </a:xfrm>
          <a:prstGeom prst="rect">
            <a:avLst/>
          </a:prstGeom>
          <a:noFill/>
          <a:ln w="12700">
            <a:solidFill>
              <a:srgbClr val="2E6B9E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4" name="Text 12"/>
          <p:cNvSpPr/>
          <p:nvPr/>
        </p:nvSpPr>
        <p:spPr>
          <a:xfrm>
            <a:off x="347472" y="367588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dirty="0"/>
          </a:p>
        </p:txBody>
      </p:sp>
      <p:sp>
        <p:nvSpPr>
          <p:cNvPr id="15" name="Text 13"/>
          <p:cNvSpPr/>
          <p:nvPr/>
        </p:nvSpPr>
        <p:spPr>
          <a:xfrm>
            <a:off x="914400" y="3694176"/>
            <a:ext cx="3337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Boot Console</a:t>
            </a:r>
            <a:endParaRPr lang="en-US" dirty="0"/>
          </a:p>
        </p:txBody>
      </p:sp>
      <p:sp>
        <p:nvSpPr>
          <p:cNvPr id="16" name="Text 14"/>
          <p:cNvSpPr/>
          <p:nvPr/>
        </p:nvSpPr>
        <p:spPr>
          <a:xfrm>
            <a:off x="914400" y="4105656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Early kernel visibility in WSL2 environment</a:t>
            </a:r>
            <a:endParaRPr lang="en-US" dirty="0"/>
          </a:p>
        </p:txBody>
      </p:sp>
      <p:sp>
        <p:nvSpPr>
          <p:cNvPr id="17" name="Shape 15"/>
          <p:cNvSpPr/>
          <p:nvPr/>
        </p:nvSpPr>
        <p:spPr>
          <a:xfrm>
            <a:off x="4754880" y="1097280"/>
            <a:ext cx="4114800" cy="1143000"/>
          </a:xfrm>
          <a:prstGeom prst="rect">
            <a:avLst/>
          </a:prstGeom>
          <a:noFill/>
          <a:ln w="12700">
            <a:solidFill>
              <a:srgbClr val="2E6B9E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8" name="Text 16"/>
          <p:cNvSpPr/>
          <p:nvPr/>
        </p:nvSpPr>
        <p:spPr>
          <a:xfrm>
            <a:off x="4828032" y="1170432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dirty="0"/>
          </a:p>
        </p:txBody>
      </p:sp>
      <p:sp>
        <p:nvSpPr>
          <p:cNvPr id="19" name="Text 17"/>
          <p:cNvSpPr/>
          <p:nvPr/>
        </p:nvSpPr>
        <p:spPr>
          <a:xfrm>
            <a:off x="5394960" y="1188720"/>
            <a:ext cx="3337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Interactive Terminal</a:t>
            </a:r>
            <a:endParaRPr lang="en-US" dirty="0"/>
          </a:p>
        </p:txBody>
      </p:sp>
      <p:sp>
        <p:nvSpPr>
          <p:cNvPr id="20" name="Text 18"/>
          <p:cNvSpPr/>
          <p:nvPr/>
        </p:nvSpPr>
        <p:spPr>
          <a:xfrm>
            <a:off x="5394960" y="1600200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Connect PTY infrastructure to WSL2 console</a:t>
            </a:r>
            <a:endParaRPr lang="en-US" dirty="0"/>
          </a:p>
        </p:txBody>
      </p:sp>
      <p:sp>
        <p:nvSpPr>
          <p:cNvPr id="21" name="Shape 19"/>
          <p:cNvSpPr/>
          <p:nvPr/>
        </p:nvSpPr>
        <p:spPr>
          <a:xfrm>
            <a:off x="4754880" y="2350008"/>
            <a:ext cx="4114800" cy="1143000"/>
          </a:xfrm>
          <a:prstGeom prst="rect">
            <a:avLst/>
          </a:prstGeom>
          <a:noFill/>
          <a:ln w="12700">
            <a:solidFill>
              <a:srgbClr val="2E6B9E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22" name="Text 20"/>
          <p:cNvSpPr/>
          <p:nvPr/>
        </p:nvSpPr>
        <p:spPr>
          <a:xfrm>
            <a:off x="4828032" y="24231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dirty="0"/>
          </a:p>
        </p:txBody>
      </p:sp>
      <p:sp>
        <p:nvSpPr>
          <p:cNvPr id="23" name="Text 21"/>
          <p:cNvSpPr/>
          <p:nvPr/>
        </p:nvSpPr>
        <p:spPr>
          <a:xfrm>
            <a:off x="5394960" y="2441448"/>
            <a:ext cx="3337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Networking</a:t>
            </a:r>
            <a:endParaRPr lang="en-US" dirty="0"/>
          </a:p>
        </p:txBody>
      </p:sp>
      <p:sp>
        <p:nvSpPr>
          <p:cNvPr id="24" name="Text 22"/>
          <p:cNvSpPr/>
          <p:nvPr/>
        </p:nvSpPr>
        <p:spPr>
          <a:xfrm>
            <a:off x="5394960" y="2852928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Bridge FreeBSD network stack with WSL2</a:t>
            </a:r>
            <a:endParaRPr lang="en-US" dirty="0"/>
          </a:p>
        </p:txBody>
      </p:sp>
      <p:sp>
        <p:nvSpPr>
          <p:cNvPr id="25" name="Shape 23"/>
          <p:cNvSpPr/>
          <p:nvPr/>
        </p:nvSpPr>
        <p:spPr>
          <a:xfrm>
            <a:off x="4754880" y="3602736"/>
            <a:ext cx="4114800" cy="1143000"/>
          </a:xfrm>
          <a:prstGeom prst="rect">
            <a:avLst/>
          </a:prstGeom>
          <a:noFill/>
          <a:ln w="12700">
            <a:solidFill>
              <a:srgbClr val="2E6B9E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26" name="Text 24"/>
          <p:cNvSpPr/>
          <p:nvPr/>
        </p:nvSpPr>
        <p:spPr>
          <a:xfrm>
            <a:off x="4828032" y="3675888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dirty="0"/>
          </a:p>
        </p:txBody>
      </p:sp>
      <p:sp>
        <p:nvSpPr>
          <p:cNvPr id="27" name="Text 25"/>
          <p:cNvSpPr/>
          <p:nvPr/>
        </p:nvSpPr>
        <p:spPr>
          <a:xfrm>
            <a:off x="5394960" y="3694176"/>
            <a:ext cx="33375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b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File System</a:t>
            </a:r>
            <a:endParaRPr lang="en-US" dirty="0"/>
          </a:p>
        </p:txBody>
      </p:sp>
      <p:sp>
        <p:nvSpPr>
          <p:cNvPr id="28" name="Text 26"/>
          <p:cNvSpPr/>
          <p:nvPr/>
        </p:nvSpPr>
        <p:spPr>
          <a:xfrm>
            <a:off x="5394960" y="4105656"/>
            <a:ext cx="333756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Enable access to Windows filesystems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438"/>
          </a:solidFill>
          <a:ln w="12700">
            <a:solidFill>
              <a:srgbClr val="162438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System Architecture Overview</a:t>
            </a:r>
            <a:endParaRPr lang="en-US" sz="2600" dirty="0"/>
          </a:p>
        </p:txBody>
      </p:sp>
      <p:sp>
        <p:nvSpPr>
          <p:cNvPr id="5" name="Shape 3"/>
          <p:cNvSpPr/>
          <p:nvPr/>
        </p:nvSpPr>
        <p:spPr>
          <a:xfrm>
            <a:off x="274320" y="1051560"/>
            <a:ext cx="8595360" cy="3840480"/>
          </a:xfrm>
          <a:prstGeom prst="rect">
            <a:avLst/>
          </a:prstGeom>
          <a:noFill/>
          <a:ln w="25400">
            <a:solidFill>
              <a:srgbClr val="1B4F72"/>
            </a:solidFill>
            <a:prstDash val="solid"/>
          </a:ln>
        </p:spPr>
      </p:sp>
      <p:sp>
        <p:nvSpPr>
          <p:cNvPr id="6" name="Text 4"/>
          <p:cNvSpPr/>
          <p:nvPr/>
        </p:nvSpPr>
        <p:spPr>
          <a:xfrm>
            <a:off x="320040" y="1069848"/>
            <a:ext cx="228600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8BA3B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Windows Host</a:t>
            </a:r>
            <a:endParaRPr lang="en-US" sz="1200" dirty="0"/>
          </a:p>
        </p:txBody>
      </p:sp>
      <p:sp>
        <p:nvSpPr>
          <p:cNvPr id="7" name="Shape 5"/>
          <p:cNvSpPr/>
          <p:nvPr/>
        </p:nvSpPr>
        <p:spPr>
          <a:xfrm>
            <a:off x="548640" y="1463040"/>
            <a:ext cx="1828800" cy="594360"/>
          </a:xfrm>
          <a:prstGeom prst="rect">
            <a:avLst/>
          </a:prstGeom>
          <a:solidFill>
            <a:srgbClr val="1B4F72"/>
          </a:solidFill>
          <a:ln w="12700">
            <a:solidFill>
              <a:srgbClr val="2E6B9E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8" name="Text 6"/>
          <p:cNvSpPr/>
          <p:nvPr/>
        </p:nvSpPr>
        <p:spPr>
          <a:xfrm>
            <a:off x="548640" y="1463040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wsl.exe</a:t>
            </a:r>
            <a:endParaRPr lang="en-US" sz="1400" dirty="0"/>
          </a:p>
        </p:txBody>
      </p:sp>
      <p:sp>
        <p:nvSpPr>
          <p:cNvPr id="9" name="Shape 7"/>
          <p:cNvSpPr/>
          <p:nvPr/>
        </p:nvSpPr>
        <p:spPr>
          <a:xfrm>
            <a:off x="548640" y="2331720"/>
            <a:ext cx="1828800" cy="594360"/>
          </a:xfrm>
          <a:prstGeom prst="rect">
            <a:avLst/>
          </a:prstGeom>
          <a:solidFill>
            <a:srgbClr val="1B4F72"/>
          </a:solidFill>
          <a:ln w="12700">
            <a:solidFill>
              <a:srgbClr val="2E6B9E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0" name="Text 8"/>
          <p:cNvSpPr/>
          <p:nvPr/>
        </p:nvSpPr>
        <p:spPr>
          <a:xfrm>
            <a:off x="548640" y="2331720"/>
            <a:ext cx="182880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WslService</a:t>
            </a:r>
            <a:endParaRPr lang="en-US" sz="1300" dirty="0"/>
          </a:p>
          <a:p>
            <a:pPr marL="0" indent="0" algn="ctr">
              <a:buNone/>
            </a:pPr>
            <a:r>
              <a:rPr lang="en-US" sz="13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(HCS)</a:t>
            </a:r>
            <a:endParaRPr lang="en-US" sz="1300" dirty="0"/>
          </a:p>
        </p:txBody>
      </p:sp>
      <p:sp>
        <p:nvSpPr>
          <p:cNvPr id="11" name="Shape 9"/>
          <p:cNvSpPr/>
          <p:nvPr/>
        </p:nvSpPr>
        <p:spPr>
          <a:xfrm>
            <a:off x="1463040" y="2057400"/>
            <a:ext cx="0" cy="274320"/>
          </a:xfrm>
          <a:prstGeom prst="line">
            <a:avLst/>
          </a:prstGeom>
          <a:noFill/>
          <a:ln w="19050">
            <a:solidFill>
              <a:srgbClr val="8BA3BC"/>
            </a:solidFill>
            <a:prstDash val="solid"/>
          </a:ln>
        </p:spPr>
      </p:sp>
      <p:sp>
        <p:nvSpPr>
          <p:cNvPr id="12" name="Shape 10"/>
          <p:cNvSpPr/>
          <p:nvPr/>
        </p:nvSpPr>
        <p:spPr>
          <a:xfrm>
            <a:off x="3657600" y="1234440"/>
            <a:ext cx="4846320" cy="3474720"/>
          </a:xfrm>
          <a:prstGeom prst="rect">
            <a:avLst/>
          </a:prstGeom>
          <a:noFill/>
          <a:ln w="25400">
            <a:solidFill>
              <a:srgbClr val="AB3131"/>
            </a:solidFill>
            <a:prstDash val="solid"/>
          </a:ln>
        </p:spPr>
      </p:sp>
      <p:sp>
        <p:nvSpPr>
          <p:cNvPr id="13" name="Text 11"/>
          <p:cNvSpPr/>
          <p:nvPr/>
        </p:nvSpPr>
        <p:spPr>
          <a:xfrm>
            <a:off x="3703320" y="1252728"/>
            <a:ext cx="20116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200" b="1" dirty="0">
                <a:solidFill>
                  <a:srgbClr val="AB3131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FreeBSD VM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3886200" y="1600200"/>
            <a:ext cx="2194560" cy="594360"/>
          </a:xfrm>
          <a:prstGeom prst="rect">
            <a:avLst/>
          </a:prstGeom>
          <a:solidFill>
            <a:srgbClr val="16324F"/>
          </a:solidFill>
          <a:ln w="12700">
            <a:solidFill>
              <a:srgbClr val="2E6B9E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5" name="Text 13"/>
          <p:cNvSpPr/>
          <p:nvPr/>
        </p:nvSpPr>
        <p:spPr>
          <a:xfrm>
            <a:off x="3886200" y="1600200"/>
            <a:ext cx="2194560" cy="59436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FreeBSD Kernel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dirty="0">
                <a:solidFill>
                  <a:srgbClr val="E8EDF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(Stock)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3886200" y="2514600"/>
            <a:ext cx="2011680" cy="640080"/>
          </a:xfrm>
          <a:prstGeom prst="rect">
            <a:avLst/>
          </a:prstGeom>
          <a:solidFill>
            <a:srgbClr val="AB3131"/>
          </a:solidFill>
          <a:ln w="12700">
            <a:solidFill>
              <a:srgbClr val="CC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7" name="Text 15"/>
          <p:cNvSpPr/>
          <p:nvPr/>
        </p:nvSpPr>
        <p:spPr>
          <a:xfrm>
            <a:off x="3886200" y="251460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hvinit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(Lifecycle Agent)</a:t>
            </a:r>
            <a:endParaRPr lang="en-US" sz="1200" dirty="0"/>
          </a:p>
        </p:txBody>
      </p:sp>
      <p:sp>
        <p:nvSpPr>
          <p:cNvPr id="18" name="Shape 16"/>
          <p:cNvSpPr/>
          <p:nvPr/>
        </p:nvSpPr>
        <p:spPr>
          <a:xfrm>
            <a:off x="6263640" y="2514600"/>
            <a:ext cx="2011680" cy="640080"/>
          </a:xfrm>
          <a:prstGeom prst="rect">
            <a:avLst/>
          </a:prstGeom>
          <a:solidFill>
            <a:srgbClr val="AB3131"/>
          </a:solidFill>
          <a:ln w="12700">
            <a:solidFill>
              <a:srgbClr val="CC3333"/>
            </a:solidFill>
            <a:prstDash val="solid"/>
          </a:ln>
          <a:effectLst>
            <a:outerShdw blurRad="101600" dist="38100" dir="8100000" algn="bl" rotWithShape="0">
              <a:srgbClr val="000000">
                <a:alpha val="30000"/>
              </a:srgbClr>
            </a:outerShdw>
          </a:effectLst>
        </p:spPr>
      </p:sp>
      <p:sp>
        <p:nvSpPr>
          <p:cNvPr id="19" name="Text 17"/>
          <p:cNvSpPr/>
          <p:nvPr/>
        </p:nvSpPr>
        <p:spPr>
          <a:xfrm>
            <a:off x="6263640" y="2514600"/>
            <a:ext cx="2011680" cy="6400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hvbridge</a:t>
            </a:r>
            <a:endParaRPr lang="en-US" sz="1200" dirty="0"/>
          </a:p>
          <a:p>
            <a:pPr marL="0" indent="0" algn="ctr">
              <a:buNone/>
            </a:pPr>
            <a:r>
              <a:rPr lang="en-US" sz="1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(Console Server)</a:t>
            </a:r>
            <a:endParaRPr lang="en-US" sz="1200" dirty="0"/>
          </a:p>
        </p:txBody>
      </p:sp>
      <p:sp>
        <p:nvSpPr>
          <p:cNvPr id="20" name="Text 18"/>
          <p:cNvSpPr/>
          <p:nvPr/>
        </p:nvSpPr>
        <p:spPr>
          <a:xfrm>
            <a:off x="3474720" y="4343400"/>
            <a:ext cx="5212080" cy="3200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1100" i="1" dirty="0">
                <a:latin typeface="Calibri" pitchFamily="34" charset="0"/>
                <a:ea typeface="Calibri" pitchFamily="34" charset="-122"/>
                <a:cs typeface="Calibri" pitchFamily="34" charset="-120"/>
              </a:rPr>
              <a:t>Red boxes = only userland additions required for WSL2 integration</a:t>
            </a:r>
            <a:endParaRPr lang="en-US" sz="1100" dirty="0"/>
          </a:p>
        </p:txBody>
      </p:sp>
      <p:sp>
        <p:nvSpPr>
          <p:cNvPr id="21" name="Shape 19"/>
          <p:cNvSpPr/>
          <p:nvPr/>
        </p:nvSpPr>
        <p:spPr>
          <a:xfrm>
            <a:off x="2377440" y="2624328"/>
            <a:ext cx="1280160" cy="0"/>
          </a:xfrm>
          <a:prstGeom prst="line">
            <a:avLst/>
          </a:prstGeom>
          <a:noFill/>
          <a:ln w="25400">
            <a:solidFill>
              <a:srgbClr val="E05C2E"/>
            </a:solidFill>
            <a:prstDash val="solid"/>
          </a:ln>
        </p:spPr>
      </p:sp>
      <p:sp>
        <p:nvSpPr>
          <p:cNvPr id="22" name="Text 20"/>
          <p:cNvSpPr/>
          <p:nvPr/>
        </p:nvSpPr>
        <p:spPr>
          <a:xfrm>
            <a:off x="2377440" y="2377440"/>
            <a:ext cx="1280160" cy="27432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 algn="ctr">
              <a:buNone/>
            </a:pPr>
            <a:r>
              <a:rPr lang="en-US" sz="1000" dirty="0">
                <a:solidFill>
                  <a:srgbClr val="E05C2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Spawn VM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9144000" cy="960120"/>
          </a:xfrm>
          <a:prstGeom prst="rect">
            <a:avLst/>
          </a:prstGeom>
          <a:solidFill>
            <a:srgbClr val="162438"/>
          </a:solidFill>
          <a:ln w="12700">
            <a:solidFill>
              <a:srgbClr val="162438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0" y="0"/>
            <a:ext cx="109728" cy="960120"/>
          </a:xfrm>
          <a:prstGeom prst="rect">
            <a:avLst/>
          </a:prstGeom>
          <a:solidFill>
            <a:srgbClr val="AB3131"/>
          </a:solidFill>
          <a:ln w="12700">
            <a:solidFill>
              <a:srgbClr val="AB3131"/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274320" y="91440"/>
            <a:ext cx="8595360" cy="77724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marL="0" indent="0">
              <a:buNone/>
            </a:pPr>
            <a:r>
              <a:rPr lang="en-US" sz="26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Linux vs FreeBSD on WSL2</a:t>
            </a:r>
            <a:endParaRPr lang="en-US" sz="2600" dirty="0"/>
          </a:p>
        </p:txBody>
      </p:sp>
      <p:graphicFrame>
        <p:nvGraphicFramePr>
          <p:cNvPr id="2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2349971"/>
              </p:ext>
            </p:extLst>
          </p:nvPr>
        </p:nvGraphicFramePr>
        <p:xfrm>
          <a:off x="365760" y="1097280"/>
          <a:ext cx="8412480" cy="3566160"/>
        </p:xfrm>
        <a:graphic>
          <a:graphicData uri="http://schemas.openxmlformats.org/drawingml/2006/table">
            <a:tbl>
              <a:tblPr/>
              <a:tblGrid>
                <a:gridCol w="28041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416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436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Component</a:t>
                      </a:r>
                      <a:endParaRPr lang="en-US" sz="15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Linux on WSL2</a:t>
                      </a:r>
                      <a:endParaRPr lang="en-US" sz="15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500" b="1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FreeBSD on WSL2</a:t>
                      </a:r>
                      <a:endParaRPr lang="en-US" sz="15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Kernel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 Microsoft kernel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Stock (unmodified)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Boot Method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 Kernel + Userland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Self-contained disk image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Init System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Custom mini_init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 rc.d + hvinit + hvbridge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Boot Console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virtio-console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serial-console (comconsole)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94360"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WSL2 Console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hvsock-based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None/>
                      </a:pPr>
                      <a:r>
                        <a:rPr lang="en-US" sz="1400" dirty="0">
                          <a:solidFill>
                            <a:schemeClr val="tx1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hvsock-based</a:t>
                      </a:r>
                      <a:endParaRPr lang="en-US" sz="1400" dirty="0">
                        <a:solidFill>
                          <a:schemeClr val="tx1"/>
                        </a:solidFill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2E6B9E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193</TotalTime>
  <Words>1456</Words>
  <Application>Microsoft Office PowerPoint</Application>
  <PresentationFormat>On-screen Show (16:9)</PresentationFormat>
  <Paragraphs>298</Paragraphs>
  <Slides>27</Slides>
  <Notes>26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Cascadia Mono</vt:lpstr>
      <vt:lpstr>Consolas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Running FreeBSD on WSL2 Without Modifying FreeBSD</dc:title>
  <dc:subject>PptxGenJS Presentation</dc:subject>
  <dc:creator>Balaje Sankar</dc:creator>
  <cp:lastModifiedBy>Balaje Sankar</cp:lastModifiedBy>
  <cp:revision>10</cp:revision>
  <dcterms:created xsi:type="dcterms:W3CDTF">2026-03-16T18:18:35Z</dcterms:created>
  <dcterms:modified xsi:type="dcterms:W3CDTF">2026-03-22T15:22:41Z</dcterms:modified>
</cp:coreProperties>
</file>